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F7906139-4539-4F6D-9225-73B45B2AAB42}" type="datetimeFigureOut">
              <a:rPr lang="ar-EG" smtClean="0"/>
              <a:t>01/02/1437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FEDF0E5-AB14-467D-8AD6-90D5F38BB39F}" type="slidenum">
              <a:rPr lang="ar-EG" smtClean="0"/>
              <a:t>‹#›</a:t>
            </a:fld>
            <a:endParaRPr lang="ar-EG"/>
          </a:p>
        </p:txBody>
      </p:sp>
    </p:spTree>
    <p:extLst>
      <p:ext uri="{BB962C8B-B14F-4D97-AF65-F5344CB8AC3E}">
        <p14:creationId xmlns:p14="http://schemas.microsoft.com/office/powerpoint/2010/main" val="754476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F7906139-4539-4F6D-9225-73B45B2AAB42}" type="datetimeFigureOut">
              <a:rPr lang="ar-EG" smtClean="0"/>
              <a:t>01/02/1437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FEDF0E5-AB14-467D-8AD6-90D5F38BB39F}" type="slidenum">
              <a:rPr lang="ar-EG" smtClean="0"/>
              <a:t>‹#›</a:t>
            </a:fld>
            <a:endParaRPr lang="ar-EG"/>
          </a:p>
        </p:txBody>
      </p:sp>
    </p:spTree>
    <p:extLst>
      <p:ext uri="{BB962C8B-B14F-4D97-AF65-F5344CB8AC3E}">
        <p14:creationId xmlns:p14="http://schemas.microsoft.com/office/powerpoint/2010/main" val="419988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F7906139-4539-4F6D-9225-73B45B2AAB42}" type="datetimeFigureOut">
              <a:rPr lang="ar-EG" smtClean="0"/>
              <a:t>01/02/1437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FEDF0E5-AB14-467D-8AD6-90D5F38BB39F}" type="slidenum">
              <a:rPr lang="ar-EG" smtClean="0"/>
              <a:t>‹#›</a:t>
            </a:fld>
            <a:endParaRPr lang="ar-EG"/>
          </a:p>
        </p:txBody>
      </p:sp>
    </p:spTree>
    <p:extLst>
      <p:ext uri="{BB962C8B-B14F-4D97-AF65-F5344CB8AC3E}">
        <p14:creationId xmlns:p14="http://schemas.microsoft.com/office/powerpoint/2010/main" val="2054488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F7906139-4539-4F6D-9225-73B45B2AAB42}" type="datetimeFigureOut">
              <a:rPr lang="ar-EG" smtClean="0"/>
              <a:t>01/02/1437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FEDF0E5-AB14-467D-8AD6-90D5F38BB39F}" type="slidenum">
              <a:rPr lang="ar-EG" smtClean="0"/>
              <a:t>‹#›</a:t>
            </a:fld>
            <a:endParaRPr lang="ar-EG"/>
          </a:p>
        </p:txBody>
      </p:sp>
    </p:spTree>
    <p:extLst>
      <p:ext uri="{BB962C8B-B14F-4D97-AF65-F5344CB8AC3E}">
        <p14:creationId xmlns:p14="http://schemas.microsoft.com/office/powerpoint/2010/main" val="1715845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906139-4539-4F6D-9225-73B45B2AAB42}" type="datetimeFigureOut">
              <a:rPr lang="ar-EG" smtClean="0"/>
              <a:t>01/02/1437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FEDF0E5-AB14-467D-8AD6-90D5F38BB39F}" type="slidenum">
              <a:rPr lang="ar-EG" smtClean="0"/>
              <a:t>‹#›</a:t>
            </a:fld>
            <a:endParaRPr lang="ar-EG"/>
          </a:p>
        </p:txBody>
      </p:sp>
    </p:spTree>
    <p:extLst>
      <p:ext uri="{BB962C8B-B14F-4D97-AF65-F5344CB8AC3E}">
        <p14:creationId xmlns:p14="http://schemas.microsoft.com/office/powerpoint/2010/main" val="1467562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F7906139-4539-4F6D-9225-73B45B2AAB42}" type="datetimeFigureOut">
              <a:rPr lang="ar-EG" smtClean="0"/>
              <a:t>01/02/1437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0FEDF0E5-AB14-467D-8AD6-90D5F38BB39F}" type="slidenum">
              <a:rPr lang="ar-EG" smtClean="0"/>
              <a:t>‹#›</a:t>
            </a:fld>
            <a:endParaRPr lang="ar-EG"/>
          </a:p>
        </p:txBody>
      </p:sp>
    </p:spTree>
    <p:extLst>
      <p:ext uri="{BB962C8B-B14F-4D97-AF65-F5344CB8AC3E}">
        <p14:creationId xmlns:p14="http://schemas.microsoft.com/office/powerpoint/2010/main" val="4099090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F7906139-4539-4F6D-9225-73B45B2AAB42}" type="datetimeFigureOut">
              <a:rPr lang="ar-EG" smtClean="0"/>
              <a:t>01/02/1437</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0FEDF0E5-AB14-467D-8AD6-90D5F38BB39F}" type="slidenum">
              <a:rPr lang="ar-EG" smtClean="0"/>
              <a:t>‹#›</a:t>
            </a:fld>
            <a:endParaRPr lang="ar-EG"/>
          </a:p>
        </p:txBody>
      </p:sp>
    </p:spTree>
    <p:extLst>
      <p:ext uri="{BB962C8B-B14F-4D97-AF65-F5344CB8AC3E}">
        <p14:creationId xmlns:p14="http://schemas.microsoft.com/office/powerpoint/2010/main" val="608713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F7906139-4539-4F6D-9225-73B45B2AAB42}" type="datetimeFigureOut">
              <a:rPr lang="ar-EG" smtClean="0"/>
              <a:t>01/02/1437</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0FEDF0E5-AB14-467D-8AD6-90D5F38BB39F}" type="slidenum">
              <a:rPr lang="ar-EG" smtClean="0"/>
              <a:t>‹#›</a:t>
            </a:fld>
            <a:endParaRPr lang="ar-EG"/>
          </a:p>
        </p:txBody>
      </p:sp>
    </p:spTree>
    <p:extLst>
      <p:ext uri="{BB962C8B-B14F-4D97-AF65-F5344CB8AC3E}">
        <p14:creationId xmlns:p14="http://schemas.microsoft.com/office/powerpoint/2010/main" val="3574804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906139-4539-4F6D-9225-73B45B2AAB42}" type="datetimeFigureOut">
              <a:rPr lang="ar-EG" smtClean="0"/>
              <a:t>01/02/1437</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0FEDF0E5-AB14-467D-8AD6-90D5F38BB39F}" type="slidenum">
              <a:rPr lang="ar-EG" smtClean="0"/>
              <a:t>‹#›</a:t>
            </a:fld>
            <a:endParaRPr lang="ar-EG"/>
          </a:p>
        </p:txBody>
      </p:sp>
    </p:spTree>
    <p:extLst>
      <p:ext uri="{BB962C8B-B14F-4D97-AF65-F5344CB8AC3E}">
        <p14:creationId xmlns:p14="http://schemas.microsoft.com/office/powerpoint/2010/main" val="1800351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906139-4539-4F6D-9225-73B45B2AAB42}" type="datetimeFigureOut">
              <a:rPr lang="ar-EG" smtClean="0"/>
              <a:t>01/02/1437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0FEDF0E5-AB14-467D-8AD6-90D5F38BB39F}" type="slidenum">
              <a:rPr lang="ar-EG" smtClean="0"/>
              <a:t>‹#›</a:t>
            </a:fld>
            <a:endParaRPr lang="ar-EG"/>
          </a:p>
        </p:txBody>
      </p:sp>
    </p:spTree>
    <p:extLst>
      <p:ext uri="{BB962C8B-B14F-4D97-AF65-F5344CB8AC3E}">
        <p14:creationId xmlns:p14="http://schemas.microsoft.com/office/powerpoint/2010/main" val="381659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906139-4539-4F6D-9225-73B45B2AAB42}" type="datetimeFigureOut">
              <a:rPr lang="ar-EG" smtClean="0"/>
              <a:t>01/02/1437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0FEDF0E5-AB14-467D-8AD6-90D5F38BB39F}" type="slidenum">
              <a:rPr lang="ar-EG" smtClean="0"/>
              <a:t>‹#›</a:t>
            </a:fld>
            <a:endParaRPr lang="ar-EG"/>
          </a:p>
        </p:txBody>
      </p:sp>
    </p:spTree>
    <p:extLst>
      <p:ext uri="{BB962C8B-B14F-4D97-AF65-F5344CB8AC3E}">
        <p14:creationId xmlns:p14="http://schemas.microsoft.com/office/powerpoint/2010/main" val="3630592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7906139-4539-4F6D-9225-73B45B2AAB42}" type="datetimeFigureOut">
              <a:rPr lang="ar-EG" smtClean="0"/>
              <a:t>01/02/1437</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FEDF0E5-AB14-467D-8AD6-90D5F38BB39F}" type="slidenum">
              <a:rPr lang="ar-EG" smtClean="0"/>
              <a:t>‹#›</a:t>
            </a:fld>
            <a:endParaRPr lang="ar-EG"/>
          </a:p>
        </p:txBody>
      </p:sp>
    </p:spTree>
    <p:extLst>
      <p:ext uri="{BB962C8B-B14F-4D97-AF65-F5344CB8AC3E}">
        <p14:creationId xmlns:p14="http://schemas.microsoft.com/office/powerpoint/2010/main" val="3297281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rdArt 2"/>
          <p:cNvSpPr>
            <a:spLocks noChangeArrowheads="1" noChangeShapeType="1" noTextEdit="1"/>
          </p:cNvSpPr>
          <p:nvPr/>
        </p:nvSpPr>
        <p:spPr bwMode="auto">
          <a:xfrm>
            <a:off x="685800" y="773996"/>
            <a:ext cx="7846640" cy="4483804"/>
          </a:xfrm>
          <a:prstGeom prst="rect">
            <a:avLst/>
          </a:prstGeom>
        </p:spPr>
        <p:txBody>
          <a:bodyPr wrap="none" fromWordArt="1">
            <a:prstTxWarp prst="textPlain">
              <a:avLst>
                <a:gd name="adj" fmla="val 50000"/>
              </a:avLst>
            </a:prstTxWarp>
          </a:bodyPr>
          <a:lstStyle/>
          <a:p>
            <a:pPr algn="ctr" rtl="1">
              <a:buNone/>
            </a:pPr>
            <a:r>
              <a:rPr lang="ar-EG" sz="3600" b="1" kern="10" spc="0" dirty="0" smtClean="0">
                <a:ln w="19050">
                  <a:solidFill>
                    <a:srgbClr val="99CCFF"/>
                  </a:solidFill>
                  <a:round/>
                  <a:headEnd/>
                  <a:tailEnd/>
                </a:ln>
                <a:solidFill>
                  <a:srgbClr val="0066CC"/>
                </a:solidFill>
                <a:effectLst>
                  <a:outerShdw dist="35921" dir="2700000" algn="ctr" rotWithShape="0">
                    <a:srgbClr val="990000"/>
                  </a:outerShdw>
                </a:effectLst>
                <a:latin typeface="Impact"/>
              </a:rPr>
              <a:t>تاريخ </a:t>
            </a:r>
          </a:p>
          <a:p>
            <a:pPr algn="ctr" rtl="1">
              <a:buNone/>
            </a:pPr>
            <a:r>
              <a:rPr lang="ar-EG" sz="3600" b="1" kern="10" spc="0" dirty="0" smtClean="0">
                <a:ln w="19050">
                  <a:solidFill>
                    <a:srgbClr val="99CCFF"/>
                  </a:solidFill>
                  <a:round/>
                  <a:headEnd/>
                  <a:tailEnd/>
                </a:ln>
                <a:solidFill>
                  <a:srgbClr val="0066CC"/>
                </a:solidFill>
                <a:effectLst>
                  <a:outerShdw dist="35921" dir="2700000" algn="ctr" rotWithShape="0">
                    <a:srgbClr val="990000"/>
                  </a:outerShdw>
                </a:effectLst>
                <a:latin typeface="Impact"/>
              </a:rPr>
              <a:t>الولايات المتحدة الأمريكية</a:t>
            </a:r>
            <a:endParaRPr lang="ar-EG" sz="3600" b="1" kern="10" spc="0" dirty="0">
              <a:ln w="19050">
                <a:solidFill>
                  <a:srgbClr val="99CCFF"/>
                </a:solidFill>
                <a:round/>
                <a:headEnd/>
                <a:tailEnd/>
              </a:ln>
              <a:solidFill>
                <a:srgbClr val="0066CC"/>
              </a:solidFill>
              <a:effectLst>
                <a:outerShdw dist="35921" dir="2700000" algn="ctr" rotWithShape="0">
                  <a:srgbClr val="990000"/>
                </a:outerShdw>
              </a:effectLst>
              <a:latin typeface="Impact"/>
            </a:endParaRPr>
          </a:p>
        </p:txBody>
      </p:sp>
    </p:spTree>
    <p:extLst>
      <p:ext uri="{BB962C8B-B14F-4D97-AF65-F5344CB8AC3E}">
        <p14:creationId xmlns:p14="http://schemas.microsoft.com/office/powerpoint/2010/main" val="460897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548680"/>
            <a:ext cx="8352928" cy="1015663"/>
          </a:xfrm>
          <a:prstGeom prst="rect">
            <a:avLst/>
          </a:prstGeom>
          <a:noFill/>
        </p:spPr>
        <p:txBody>
          <a:bodyPr wrap="square" rtlCol="1">
            <a:spAutoFit/>
          </a:bodyPr>
          <a:lstStyle/>
          <a:p>
            <a:r>
              <a:rPr lang="ar-SA" sz="6000" b="1" dirty="0"/>
              <a:t>هنري الملاح </a:t>
            </a:r>
            <a:endParaRPr lang="en-US" sz="6000" dirty="0"/>
          </a:p>
        </p:txBody>
      </p:sp>
    </p:spTree>
    <p:extLst>
      <p:ext uri="{BB962C8B-B14F-4D97-AF65-F5344CB8AC3E}">
        <p14:creationId xmlns:p14="http://schemas.microsoft.com/office/powerpoint/2010/main" val="276917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32656"/>
            <a:ext cx="8640960" cy="5078313"/>
          </a:xfrm>
          <a:prstGeom prst="rect">
            <a:avLst/>
          </a:prstGeom>
          <a:noFill/>
        </p:spPr>
        <p:txBody>
          <a:bodyPr wrap="square" rtlCol="1">
            <a:spAutoFit/>
          </a:bodyPr>
          <a:lstStyle/>
          <a:p>
            <a:r>
              <a:rPr lang="ar-SA" sz="3600" b="1" dirty="0"/>
              <a:t>وقد أرسل هنري الملاح الحملة الأولى فى سنة 1418 فقطعت مسافة طويلة على محاذاة الشاطئ الإفريقي ثم تلتها حملات أخرى سارت فى نفس الاتجاه أي من الشمال الى الجنوب على محاذاة الشاطئ الافريقي الغربي حتى وصل البرتغاليون الى مصب نهر السنغال . وبفضل هذه الحملات تمكن البرتغاليون من نقل عدد كبير من الزنوج الى بلادهم حتى أن لشبونه أصبحت أهم أسواق الرقيق فى أوروبا . وفى السنة 1445 حقق البرتغاليون نصرا كبيرا باجتيازهم الرأس الأخضر .</a:t>
            </a:r>
            <a:endParaRPr lang="en-US" sz="3600" dirty="0"/>
          </a:p>
        </p:txBody>
      </p:sp>
    </p:spTree>
    <p:extLst>
      <p:ext uri="{BB962C8B-B14F-4D97-AF65-F5344CB8AC3E}">
        <p14:creationId xmlns:p14="http://schemas.microsoft.com/office/powerpoint/2010/main" val="2034390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4664"/>
            <a:ext cx="8424936" cy="5632311"/>
          </a:xfrm>
          <a:prstGeom prst="rect">
            <a:avLst/>
          </a:prstGeom>
          <a:noFill/>
        </p:spPr>
        <p:txBody>
          <a:bodyPr wrap="square" rtlCol="1">
            <a:spAutoFit/>
          </a:bodyPr>
          <a:lstStyle/>
          <a:p>
            <a:r>
              <a:rPr lang="ar-SA" sz="4000" b="1" dirty="0"/>
              <a:t>إلا أن وفاة هنري الملاح فى السنة 1460 قد حالت دون رؤيته لنتائج أعماله الباهرة . إلا أن العمل الذى بدأ به لم يتوقف بعد موته بل تولاه ابن شقيقه حنا الثانى ملك البرتغال ز ففي العام 1482 تمكن البحاره البرتغاليون من اجتياز خط الاستواء ووصلوا الى مصب نهر الكونغو . وبعد هذا التاريخ بخمس سنوات تمكن البحار دياز </a:t>
            </a:r>
            <a:r>
              <a:rPr lang="en-US" sz="4000" b="1" dirty="0"/>
              <a:t>Diaz </a:t>
            </a:r>
            <a:r>
              <a:rPr lang="ar-SA" sz="4000" b="1" dirty="0"/>
              <a:t> والذي سبق له أن اشترك فى كثير من الحملات البحرية السابقة من الوصول الى خليج </a:t>
            </a:r>
            <a:r>
              <a:rPr lang="en-US" sz="4000" b="1" dirty="0" err="1"/>
              <a:t>Mosselbaai</a:t>
            </a:r>
            <a:r>
              <a:rPr lang="en-US" sz="4000" b="1" dirty="0"/>
              <a:t> </a:t>
            </a:r>
            <a:r>
              <a:rPr lang="ar-SA" sz="4000" b="1" dirty="0"/>
              <a:t> .   </a:t>
            </a:r>
            <a:endParaRPr lang="en-US" sz="4000" dirty="0"/>
          </a:p>
        </p:txBody>
      </p:sp>
    </p:spTree>
    <p:extLst>
      <p:ext uri="{BB962C8B-B14F-4D97-AF65-F5344CB8AC3E}">
        <p14:creationId xmlns:p14="http://schemas.microsoft.com/office/powerpoint/2010/main" val="4216310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76672"/>
            <a:ext cx="8136904" cy="1323439"/>
          </a:xfrm>
          <a:prstGeom prst="rect">
            <a:avLst/>
          </a:prstGeom>
          <a:noFill/>
        </p:spPr>
        <p:txBody>
          <a:bodyPr wrap="square" rtlCol="1">
            <a:spAutoFit/>
          </a:bodyPr>
          <a:lstStyle/>
          <a:p>
            <a:r>
              <a:rPr lang="ar-SA" sz="8000" b="1" dirty="0"/>
              <a:t>اكتشاف أميركا </a:t>
            </a:r>
            <a:endParaRPr lang="en-US" sz="8000" b="1" dirty="0"/>
          </a:p>
        </p:txBody>
      </p:sp>
    </p:spTree>
    <p:extLst>
      <p:ext uri="{BB962C8B-B14F-4D97-AF65-F5344CB8AC3E}">
        <p14:creationId xmlns:p14="http://schemas.microsoft.com/office/powerpoint/2010/main" val="1481859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620688"/>
            <a:ext cx="8424936" cy="1015663"/>
          </a:xfrm>
          <a:prstGeom prst="rect">
            <a:avLst/>
          </a:prstGeom>
          <a:noFill/>
        </p:spPr>
        <p:txBody>
          <a:bodyPr wrap="square" rtlCol="1">
            <a:spAutoFit/>
          </a:bodyPr>
          <a:lstStyle/>
          <a:p>
            <a:r>
              <a:rPr lang="ar-SA" sz="6000" b="1" dirty="0"/>
              <a:t>كريستوف كولومبوس </a:t>
            </a:r>
            <a:endParaRPr lang="en-US" sz="6000" dirty="0"/>
          </a:p>
        </p:txBody>
      </p:sp>
    </p:spTree>
    <p:extLst>
      <p:ext uri="{BB962C8B-B14F-4D97-AF65-F5344CB8AC3E}">
        <p14:creationId xmlns:p14="http://schemas.microsoft.com/office/powerpoint/2010/main" val="2024264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32656"/>
            <a:ext cx="8496944" cy="5262979"/>
          </a:xfrm>
          <a:prstGeom prst="rect">
            <a:avLst/>
          </a:prstGeom>
          <a:noFill/>
        </p:spPr>
        <p:txBody>
          <a:bodyPr wrap="square" rtlCol="1">
            <a:spAutoFit/>
          </a:bodyPr>
          <a:lstStyle/>
          <a:p>
            <a:r>
              <a:rPr lang="ar-SA" sz="2400" b="1" dirty="0"/>
              <a:t>كرستوف كولومبوس بحار من جنوى التى اشتهرت بتقاليدها البحرية وبانها مدرسة العالم البحرية وبانها انجبت كثيرا من رواد عصر الاكتشاف ( كولومبوس فسبوتشى كابوت وغيرهم ) . رغم شهرته العظيمة فإننا نجهل الكثير عن حياته الخاصة فالدراسات والأبحاث الحديثة وخاصة فى الوثائق القديمة لبلدية جنوى قد أظهرت انه من مواليد سنة 1451 وانه ينتمي لعائلة متواضعه . كان أبوه يعمل حائكا فى مدينة جنوى وكان دخلة محدودا فعرف أولاده الفقر والفاقة وان كان كولومبوسيدعى عكس ذلك . وقد عمل هو فى صغره حائكا كأبية ثم جاب المتوسط مرات عديدة كتاجر على الأرجح وبين 1470 و 1480 قصد ليشبونه على متن مركب تجارى واستقر فيها وكان أخوه </a:t>
            </a:r>
            <a:r>
              <a:rPr lang="en-US" sz="2400" b="1" dirty="0" err="1"/>
              <a:t>Partholomeo</a:t>
            </a:r>
            <a:r>
              <a:rPr lang="ar-SA" sz="2400" b="1" dirty="0"/>
              <a:t> الذى كان يعمل كرسام خرائط وكبائع كتب قد سبقه للاستقرار فيها . وعن طريق أخيه تعرف الى  الأوساط العاملة فى البحر والمهتمة بشؤون صناعة السفن والدراسات الفلكية والجغرافية . وقد ورث عن حميه البرتغالي والذي كان من رجال حركة الاستعمار مكتبة جغرافية ثمينة عمل على دراسة كل ما فيها من مخطوطات وخرائط ومنذ سنة 1480 اخذ يقتنع بامكانية الوصول الى الهند عن طريق الابحار غربا متأثرا بالاراء المعروفة فى أيامه والتى تقول بكروية الأرض.</a:t>
            </a:r>
            <a:endParaRPr lang="en-US" sz="2400" dirty="0"/>
          </a:p>
        </p:txBody>
      </p:sp>
    </p:spTree>
    <p:extLst>
      <p:ext uri="{BB962C8B-B14F-4D97-AF65-F5344CB8AC3E}">
        <p14:creationId xmlns:p14="http://schemas.microsoft.com/office/powerpoint/2010/main" val="3847799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76672"/>
            <a:ext cx="8208912" cy="4524315"/>
          </a:xfrm>
          <a:prstGeom prst="rect">
            <a:avLst/>
          </a:prstGeom>
          <a:noFill/>
        </p:spPr>
        <p:txBody>
          <a:bodyPr wrap="square" rtlCol="1">
            <a:spAutoFit/>
          </a:bodyPr>
          <a:lstStyle/>
          <a:p>
            <a:r>
              <a:rPr lang="ar-SA" sz="3200" b="1" dirty="0"/>
              <a:t>آلا أن الرجل لم ييأس بل عاد ثانية الي البلاط الأسباني بفضل تدخل أحد رجال الدين الأسبان المقربين من الملكة ايزابيل , ليعرض مشروعه مجددا ومعه شروطه التى وجدها الجميع غير معقولة بل ومثيرة للسخرية . إلا أن البلاط الأسباني بعد أن انتهى من صراعه مع المسلمين عاد فوافق فى 30 نيسان سنة 1492 على مشروع كولومبوس وعلى شروطه التى تتلخص فيما يلى : إذا نجح فى مشروعه فيعين نائبا للملك فى المقاطعات المكتشفة ويعطى عشرة بالمائة مما ستدره التجارة من هذه المقاطعات من أرباح .</a:t>
            </a:r>
            <a:endParaRPr lang="en-US" sz="3200" dirty="0"/>
          </a:p>
        </p:txBody>
      </p:sp>
    </p:spTree>
    <p:extLst>
      <p:ext uri="{BB962C8B-B14F-4D97-AF65-F5344CB8AC3E}">
        <p14:creationId xmlns:p14="http://schemas.microsoft.com/office/powerpoint/2010/main" val="1247181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8639" y="404664"/>
            <a:ext cx="8424936" cy="5693866"/>
          </a:xfrm>
          <a:prstGeom prst="rect">
            <a:avLst/>
          </a:prstGeom>
          <a:noFill/>
        </p:spPr>
        <p:txBody>
          <a:bodyPr wrap="square" rtlCol="1">
            <a:spAutoFit/>
          </a:bodyPr>
          <a:lstStyle/>
          <a:p>
            <a:r>
              <a:rPr lang="ar-SA" sz="2800" b="1" dirty="0"/>
              <a:t>فى الثالث من آب سنة 1492 غادرت البعثة التى كانت تتألف من ثلاث سفن</a:t>
            </a:r>
            <a:endParaRPr lang="en-US" sz="2800" dirty="0"/>
          </a:p>
          <a:p>
            <a:r>
              <a:rPr lang="ar-SA" sz="2800" b="1" dirty="0"/>
              <a:t>( </a:t>
            </a:r>
            <a:r>
              <a:rPr lang="en-US" sz="2800" b="1" dirty="0"/>
              <a:t>Santa Maria - Nina - </a:t>
            </a:r>
            <a:r>
              <a:rPr lang="en-US" sz="2800" b="1" dirty="0" err="1"/>
              <a:t>Pinta</a:t>
            </a:r>
            <a:r>
              <a:rPr lang="en-US" sz="2800" b="1" dirty="0"/>
              <a:t> </a:t>
            </a:r>
            <a:r>
              <a:rPr lang="ar-SA" sz="2800" b="1" dirty="0"/>
              <a:t> ) والتي كانت تحت قيادة كولومبوس يساعده الاخوان </a:t>
            </a:r>
            <a:r>
              <a:rPr lang="en-US" sz="2800" b="1" dirty="0" err="1"/>
              <a:t>Pimzon</a:t>
            </a:r>
            <a:r>
              <a:rPr lang="en-US" sz="2800" b="1" dirty="0"/>
              <a:t> </a:t>
            </a:r>
            <a:r>
              <a:rPr lang="ar-SA" sz="2800" b="1" dirty="0"/>
              <a:t> متجهه الى جزر الكنارى حيث توقفت بعض الوقت . وفى 12 تشرين أول سنة 1492 وصل الأسبان الى وصل الأسبان آلي إحدى جزر الباهاما . ونزل كولومبوس بنفسه يحمل علم أسبانيا ليعلن استيلاءه على الأرض الجديدة باسم العرش الأسباني . آلا أن أمرا واحدا خيب أمله وهو انه لاحظ حالة الفقر الشديد التى كانت سائدة بين سكان الأرض الجديدة . ولذا فقد تابع سيره فنزل جزيرة أخرى كان سكانها احسن حالا باعتبار انهم كانوا يحملون بآذانهم بعض الأقراط الذهبية يضاف الى ذلك طبيعة هذه الأرض كانت اكثر غنى لما فيها من أشجار ونباتات . وفى 28 تشرين أول وصل آلي جزيرة كوبا حيث فقد سفينته الكبيرة ( سانتا ماريا ) التى غرقت فى البحر .</a:t>
            </a:r>
            <a:endParaRPr lang="en-US" sz="2800" dirty="0"/>
          </a:p>
        </p:txBody>
      </p:sp>
    </p:spTree>
    <p:extLst>
      <p:ext uri="{BB962C8B-B14F-4D97-AF65-F5344CB8AC3E}">
        <p14:creationId xmlns:p14="http://schemas.microsoft.com/office/powerpoint/2010/main" val="143795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4664"/>
            <a:ext cx="8496944" cy="3785652"/>
          </a:xfrm>
          <a:prstGeom prst="rect">
            <a:avLst/>
          </a:prstGeom>
          <a:noFill/>
        </p:spPr>
        <p:txBody>
          <a:bodyPr wrap="square" rtlCol="1">
            <a:spAutoFit/>
          </a:bodyPr>
          <a:lstStyle/>
          <a:p>
            <a:r>
              <a:rPr lang="ar-SA" sz="4000" b="1" dirty="0"/>
              <a:t>وهناك أقام مستعمرة اسبانية على ارض جمهورية هايتى الحالية وبذا أقام أول مؤسسة أوربية فى العالم الجديد . وفى 15 آذار سنة 1493 عاد كولومبوس الى الشاطئ الأسباني من حيث انطلق ليعلن فى البلاط وأمام كبار رجال الملكة اكتشافه الجديد .</a:t>
            </a:r>
            <a:endParaRPr lang="en-US" sz="4000" dirty="0"/>
          </a:p>
        </p:txBody>
      </p:sp>
    </p:spTree>
    <p:extLst>
      <p:ext uri="{BB962C8B-B14F-4D97-AF65-F5344CB8AC3E}">
        <p14:creationId xmlns:p14="http://schemas.microsoft.com/office/powerpoint/2010/main" val="3692366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04664"/>
            <a:ext cx="8712968" cy="3970318"/>
          </a:xfrm>
          <a:prstGeom prst="rect">
            <a:avLst/>
          </a:prstGeom>
          <a:noFill/>
        </p:spPr>
        <p:txBody>
          <a:bodyPr wrap="square" rtlCol="1">
            <a:spAutoFit/>
          </a:bodyPr>
          <a:lstStyle/>
          <a:p>
            <a:r>
              <a:rPr lang="ar-SA" sz="3600" b="1" dirty="0"/>
              <a:t>وقام كولومبوس برحلته الثانية فى أيلول سنة 1493 وكان هذه المرة أحسن تجهيزا واكثر عددا فتألفت حملته من سبع عشرة سفينه عليها 1500 رجل . وجعل وجهته جزر الانتيل أولا ثم توجه الى هايتى ليكتشف أن السكان قد قضوا على الأسبان الذين أبقاهم فى المستعمرة فى المرة السابقة . فأقام مستعمرة جديدة لم يكن حظها احسن من سابقتها .</a:t>
            </a:r>
            <a:endParaRPr lang="en-US" sz="3600" dirty="0"/>
          </a:p>
        </p:txBody>
      </p:sp>
    </p:spTree>
    <p:extLst>
      <p:ext uri="{BB962C8B-B14F-4D97-AF65-F5344CB8AC3E}">
        <p14:creationId xmlns:p14="http://schemas.microsoft.com/office/powerpoint/2010/main" val="499091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WordArt 2"/>
          <p:cNvSpPr>
            <a:spLocks noChangeArrowheads="1" noChangeShapeType="1" noTextEdit="1"/>
          </p:cNvSpPr>
          <p:nvPr/>
        </p:nvSpPr>
        <p:spPr bwMode="auto">
          <a:xfrm>
            <a:off x="1143000" y="188640"/>
            <a:ext cx="7317432" cy="6264696"/>
          </a:xfrm>
          <a:prstGeom prst="rect">
            <a:avLst/>
          </a:prstGeom>
        </p:spPr>
        <p:txBody>
          <a:bodyPr wrap="none" fromWordArt="1">
            <a:prstTxWarp prst="textPlain">
              <a:avLst>
                <a:gd name="adj" fmla="val 49643"/>
              </a:avLst>
            </a:prstTxWarp>
          </a:bodyPr>
          <a:lstStyle/>
          <a:p>
            <a:pPr algn="ctr" rtl="1">
              <a:buNone/>
            </a:pPr>
            <a:r>
              <a:rPr lang="ar-EG" sz="3600" kern="10" spc="0" dirty="0" smtClean="0">
                <a:ln w="19050">
                  <a:solidFill>
                    <a:srgbClr val="99CCFF"/>
                  </a:solidFill>
                  <a:round/>
                  <a:headEnd/>
                  <a:tailEnd/>
                </a:ln>
                <a:solidFill>
                  <a:srgbClr val="0066CC"/>
                </a:solidFill>
                <a:effectLst>
                  <a:outerShdw dist="35921" dir="2700000" algn="ctr" rotWithShape="0">
                    <a:srgbClr val="990000"/>
                  </a:outerShdw>
                </a:effectLst>
                <a:latin typeface="Impact"/>
              </a:rPr>
              <a:t>حركة الاكتشاف</a:t>
            </a:r>
            <a:endParaRPr lang="ar-EG" sz="3600" kern="10" spc="0" dirty="0">
              <a:ln w="19050">
                <a:solidFill>
                  <a:srgbClr val="99CCFF"/>
                </a:solidFill>
                <a:round/>
                <a:headEnd/>
                <a:tailEnd/>
              </a:ln>
              <a:solidFill>
                <a:srgbClr val="0066CC"/>
              </a:solidFill>
              <a:effectLst>
                <a:outerShdw dist="35921" dir="2700000" algn="ctr" rotWithShape="0">
                  <a:srgbClr val="990000"/>
                </a:outerShdw>
              </a:effectLst>
              <a:latin typeface="Impact"/>
            </a:endParaRPr>
          </a:p>
        </p:txBody>
      </p:sp>
    </p:spTree>
    <p:extLst>
      <p:ext uri="{BB962C8B-B14F-4D97-AF65-F5344CB8AC3E}">
        <p14:creationId xmlns:p14="http://schemas.microsoft.com/office/powerpoint/2010/main" val="1062809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620688"/>
            <a:ext cx="8496944" cy="707886"/>
          </a:xfrm>
          <a:prstGeom prst="rect">
            <a:avLst/>
          </a:prstGeom>
          <a:noFill/>
        </p:spPr>
        <p:txBody>
          <a:bodyPr wrap="square" rtlCol="1">
            <a:spAutoFit/>
          </a:bodyPr>
          <a:lstStyle/>
          <a:p>
            <a:r>
              <a:rPr lang="ar-SA" sz="4000" b="1" dirty="0"/>
              <a:t>اميركو فسيوتشى ( </a:t>
            </a:r>
            <a:r>
              <a:rPr lang="en-US" sz="4000" b="1" dirty="0" err="1"/>
              <a:t>Amercus</a:t>
            </a:r>
            <a:r>
              <a:rPr lang="en-US" sz="4000" b="1" dirty="0"/>
              <a:t> </a:t>
            </a:r>
            <a:r>
              <a:rPr lang="en-US" sz="4000" b="1" dirty="0" err="1"/>
              <a:t>Vespucius</a:t>
            </a:r>
            <a:r>
              <a:rPr lang="en-US" sz="4000" b="1" dirty="0"/>
              <a:t> </a:t>
            </a:r>
            <a:r>
              <a:rPr lang="ar-SA" sz="4000" b="1" dirty="0"/>
              <a:t> )</a:t>
            </a:r>
            <a:endParaRPr lang="en-US" sz="4000" dirty="0"/>
          </a:p>
        </p:txBody>
      </p:sp>
    </p:spTree>
    <p:extLst>
      <p:ext uri="{BB962C8B-B14F-4D97-AF65-F5344CB8AC3E}">
        <p14:creationId xmlns:p14="http://schemas.microsoft.com/office/powerpoint/2010/main" val="431789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640960" cy="5016758"/>
          </a:xfrm>
          <a:prstGeom prst="rect">
            <a:avLst/>
          </a:prstGeom>
          <a:noFill/>
        </p:spPr>
        <p:txBody>
          <a:bodyPr wrap="square" rtlCol="1">
            <a:spAutoFit/>
          </a:bodyPr>
          <a:lstStyle/>
          <a:p>
            <a:r>
              <a:rPr lang="ar-SA" sz="3200" b="1" dirty="0"/>
              <a:t>فبعد إبعاد كولومبوس عن أعمال الفتح والاستعمار لم يحل دون متابعة العمل الذى بدأه ذلك الرجل فكثرت رحلات المستكشفين وازداد عدد الباحثين عن المجد والثروة فى البحار وكان من أبرز هؤلاء رجل ايطالى من عائلة فلورنسية عريقة هو أميريكو فسبونشى عمل فى أول حياته فى السلك الدبلوماسي ثم التحق بخدمة آل مديتشى الذين انتدبوه الى أسبانيا ليشرف على مصالحهم التجارية هناك . وبفضل اتصاله التجاري مع رجال البحر إذ كان يتولى تموين سفنهم بدأ يهتم بالعالم الجديد ويجمع المعلومات الكثيرة مما سمح له فيما بعد أن يلعب دورا خالدا فى هذا المجال .</a:t>
            </a:r>
            <a:endParaRPr lang="en-US" sz="3200" b="1" dirty="0"/>
          </a:p>
        </p:txBody>
      </p:sp>
    </p:spTree>
    <p:extLst>
      <p:ext uri="{BB962C8B-B14F-4D97-AF65-F5344CB8AC3E}">
        <p14:creationId xmlns:p14="http://schemas.microsoft.com/office/powerpoint/2010/main" val="3908168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32656"/>
            <a:ext cx="8568952" cy="584775"/>
          </a:xfrm>
          <a:prstGeom prst="rect">
            <a:avLst/>
          </a:prstGeom>
          <a:noFill/>
        </p:spPr>
        <p:txBody>
          <a:bodyPr wrap="square" rtlCol="1">
            <a:spAutoFit/>
          </a:bodyPr>
          <a:lstStyle/>
          <a:p>
            <a:r>
              <a:rPr lang="ar-SA" sz="3200" b="1" dirty="0"/>
              <a:t>فتح المكسيك </a:t>
            </a:r>
            <a:endParaRPr lang="en-US" sz="3200" dirty="0"/>
          </a:p>
        </p:txBody>
      </p:sp>
    </p:spTree>
    <p:extLst>
      <p:ext uri="{BB962C8B-B14F-4D97-AF65-F5344CB8AC3E}">
        <p14:creationId xmlns:p14="http://schemas.microsoft.com/office/powerpoint/2010/main" val="2868298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712968" cy="6186309"/>
          </a:xfrm>
          <a:prstGeom prst="rect">
            <a:avLst/>
          </a:prstGeom>
          <a:noFill/>
        </p:spPr>
        <p:txBody>
          <a:bodyPr wrap="square" rtlCol="1">
            <a:spAutoFit/>
          </a:bodyPr>
          <a:lstStyle/>
          <a:p>
            <a:r>
              <a:rPr lang="ar-SA" sz="3600" b="1" dirty="0"/>
              <a:t>تولى هذه المهمة </a:t>
            </a:r>
            <a:r>
              <a:rPr lang="en-US" sz="3600" b="1" dirty="0"/>
              <a:t>Cortez </a:t>
            </a:r>
            <a:r>
              <a:rPr lang="ar-SA" sz="3600" b="1" dirty="0"/>
              <a:t> وهو مفكر أسبانى ينتمي لعائلة ميسورة بدأ حياته فى دراسة القانون فى جامعة سلمنغا إلا أن روح المغامرة فيه دفعته لترك الجامعة والهجرة الى كوبا حيث التحق بخدمة حاكمها . ولما كان هذا الأخير قد نظم عدة حملات الى شبة جزيرة يوكاتان فقد أوكل مهمة إحداها الى كورتيز وكانت تتألف من خمسمائة جندى وضابط ومائة بحار و 14 مدفعا . إلا أن الخلاف لم يلبث أن دب بين الرجلين فاستقل كورتيز بالحملة واخذ يعمل مستقلا عن حاكم كوبا . وعند وصوله الى الشاطئ الغربي لشبة الجزيرة نزل هناك بعد مقاومة عنيفة من السكان الأصليين أسس على الشاطئ مدينة اسماها</a:t>
            </a:r>
            <a:endParaRPr lang="en-US" sz="3600" dirty="0"/>
          </a:p>
        </p:txBody>
      </p:sp>
    </p:spTree>
    <p:extLst>
      <p:ext uri="{BB962C8B-B14F-4D97-AF65-F5344CB8AC3E}">
        <p14:creationId xmlns:p14="http://schemas.microsoft.com/office/powerpoint/2010/main" val="32842713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332656"/>
            <a:ext cx="7704856" cy="1015663"/>
          </a:xfrm>
          <a:prstGeom prst="rect">
            <a:avLst/>
          </a:prstGeom>
          <a:noFill/>
        </p:spPr>
        <p:txBody>
          <a:bodyPr wrap="square" rtlCol="1">
            <a:spAutoFit/>
          </a:bodyPr>
          <a:lstStyle/>
          <a:p>
            <a:r>
              <a:rPr lang="ar-SA" sz="6000" b="1" dirty="0"/>
              <a:t>فتح البيرو : ( </a:t>
            </a:r>
            <a:r>
              <a:rPr lang="en-US" sz="6000" b="1" dirty="0"/>
              <a:t>Pizarro</a:t>
            </a:r>
            <a:r>
              <a:rPr lang="ar-SA" sz="6000" b="1" dirty="0"/>
              <a:t> ) </a:t>
            </a:r>
            <a:endParaRPr lang="en-US" sz="6000" dirty="0"/>
          </a:p>
        </p:txBody>
      </p:sp>
    </p:spTree>
    <p:extLst>
      <p:ext uri="{BB962C8B-B14F-4D97-AF65-F5344CB8AC3E}">
        <p14:creationId xmlns:p14="http://schemas.microsoft.com/office/powerpoint/2010/main" val="34339428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75656" y="589330"/>
            <a:ext cx="7272808" cy="23356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8000" b="1" dirty="0"/>
              <a:t>جون كابوت </a:t>
            </a:r>
            <a:r>
              <a:rPr lang="en-US" sz="8000" b="1" dirty="0" err="1"/>
              <a:t>Gabot</a:t>
            </a:r>
            <a:r>
              <a:rPr lang="ar-SA" sz="8000" b="1" dirty="0"/>
              <a:t> </a:t>
            </a:r>
            <a:endParaRPr lang="en-US" sz="8000" dirty="0"/>
          </a:p>
        </p:txBody>
      </p:sp>
    </p:spTree>
    <p:extLst>
      <p:ext uri="{BB962C8B-B14F-4D97-AF65-F5344CB8AC3E}">
        <p14:creationId xmlns:p14="http://schemas.microsoft.com/office/powerpoint/2010/main" val="1601332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8454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76672"/>
            <a:ext cx="8496944" cy="4524315"/>
          </a:xfrm>
          <a:prstGeom prst="rect">
            <a:avLst/>
          </a:prstGeom>
          <a:noFill/>
        </p:spPr>
        <p:txBody>
          <a:bodyPr wrap="square" rtlCol="1">
            <a:spAutoFit/>
          </a:bodyPr>
          <a:lstStyle/>
          <a:p>
            <a:r>
              <a:rPr lang="ar-SA" sz="3600" b="1" dirty="0"/>
              <a:t>حركة الاكتشاف </a:t>
            </a:r>
            <a:endParaRPr lang="en-US" sz="3600" b="1" dirty="0"/>
          </a:p>
          <a:p>
            <a:r>
              <a:rPr lang="ar-SA" sz="3600" b="1" dirty="0"/>
              <a:t>لا يمكن فهم الأسباب والدوافع التى ادت آلي اكتشاف القارة الامريكية دون ان نستعرض ولو بصورة موجزة نشوء حركة الاكتشافات التى بدأت فى النصف الثانى من القرن الخامس عشر والتى استمرت مدة طويلة مما سمح للانسان القديم بالتعرف على جميع بقاع الأرض التى كان يجهل وجودها حتى ذلك الحين . ولقد تضافرت عوامل عديدة ومتفرقة أدت آلي ظهور تلك الحركة وأهمها .</a:t>
            </a:r>
            <a:endParaRPr lang="en-US" sz="3600" dirty="0"/>
          </a:p>
        </p:txBody>
      </p:sp>
    </p:spTree>
    <p:extLst>
      <p:ext uri="{BB962C8B-B14F-4D97-AF65-F5344CB8AC3E}">
        <p14:creationId xmlns:p14="http://schemas.microsoft.com/office/powerpoint/2010/main" val="2479080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32656"/>
            <a:ext cx="8496944" cy="6863417"/>
          </a:xfrm>
          <a:prstGeom prst="rect">
            <a:avLst/>
          </a:prstGeom>
          <a:noFill/>
        </p:spPr>
        <p:txBody>
          <a:bodyPr wrap="square" rtlCol="1">
            <a:spAutoFit/>
          </a:bodyPr>
          <a:lstStyle/>
          <a:p>
            <a:r>
              <a:rPr lang="ar-SA" sz="4000" b="1" dirty="0"/>
              <a:t>1- تطور الحياة الاقتصادية :</a:t>
            </a:r>
            <a:endParaRPr lang="en-US" sz="4000" dirty="0"/>
          </a:p>
          <a:p>
            <a:r>
              <a:rPr lang="ar-SA" sz="4000" b="1" dirty="0"/>
              <a:t>ففي أوربا ازدادت العلاقات الاقتصادية بين دول القارة ومن جهه أخرى ادى الي ازدياد الطلب على المعادن الثمينه وبصورة خاصة الذهب والفضة باعتبارهما وسيلتا التبادل التجارى  الوحيدتان المتعارف عليها والمقبولتان فى العالم انذاك . ولما كانت موارد الذهب والفضة فى العالم القديم محدودة وقليلة ولم تعد تفي بحاجات التجارة الدولية أصبح البحث عن مصادر جديدة لهذه المعادن أمرا ملحا وضروريا .</a:t>
            </a:r>
            <a:endParaRPr lang="en-US" sz="4000" dirty="0"/>
          </a:p>
          <a:p>
            <a:r>
              <a:rPr lang="ar-SA" sz="4000" b="1" dirty="0"/>
              <a:t> </a:t>
            </a:r>
            <a:endParaRPr lang="en-US" sz="4000" dirty="0"/>
          </a:p>
        </p:txBody>
      </p:sp>
    </p:spTree>
    <p:extLst>
      <p:ext uri="{BB962C8B-B14F-4D97-AF65-F5344CB8AC3E}">
        <p14:creationId xmlns:p14="http://schemas.microsoft.com/office/powerpoint/2010/main" val="2490710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4664"/>
            <a:ext cx="8496944" cy="5632311"/>
          </a:xfrm>
          <a:prstGeom prst="rect">
            <a:avLst/>
          </a:prstGeom>
          <a:noFill/>
        </p:spPr>
        <p:txBody>
          <a:bodyPr wrap="square" rtlCol="1">
            <a:spAutoFit/>
          </a:bodyPr>
          <a:lstStyle/>
          <a:p>
            <a:r>
              <a:rPr lang="ar-SA" sz="4000" b="1" dirty="0"/>
              <a:t>- تطور صناعة السفن :</a:t>
            </a:r>
            <a:endParaRPr lang="en-US" sz="4000" dirty="0"/>
          </a:p>
          <a:p>
            <a:r>
              <a:rPr lang="ar-SA" sz="4000" b="1" dirty="0"/>
              <a:t>إذ بات من الميسور بناء سفن أكبر وأسرع وأكثر قدرة على مواجهة الأنواء والعواصف وعلى تحمل السفر الطويل . مما فتح أمام العاملين فى صناعة النقل أفاقا  جديدة وسمح لهم بالتوغل كثيرا فى البحار والابتعاد ولمدد طويلة ولمسافات اكبر عن الشواطئ وعن المناطق المسكونة والمعروفة . </a:t>
            </a:r>
            <a:endParaRPr lang="en-US" sz="4000" dirty="0"/>
          </a:p>
          <a:p>
            <a:r>
              <a:rPr lang="ar-SA" sz="4000" b="1" dirty="0"/>
              <a:t> </a:t>
            </a:r>
            <a:endParaRPr lang="en-US" sz="4000" dirty="0"/>
          </a:p>
          <a:p>
            <a:r>
              <a:rPr lang="ar-SA" sz="4000" b="1" dirty="0"/>
              <a:t> </a:t>
            </a:r>
            <a:endParaRPr lang="en-US" sz="4000" dirty="0"/>
          </a:p>
        </p:txBody>
      </p:sp>
    </p:spTree>
    <p:extLst>
      <p:ext uri="{BB962C8B-B14F-4D97-AF65-F5344CB8AC3E}">
        <p14:creationId xmlns:p14="http://schemas.microsoft.com/office/powerpoint/2010/main" val="3046690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04664"/>
            <a:ext cx="8568952" cy="6247864"/>
          </a:xfrm>
          <a:prstGeom prst="rect">
            <a:avLst/>
          </a:prstGeom>
          <a:noFill/>
        </p:spPr>
        <p:txBody>
          <a:bodyPr wrap="square" rtlCol="1">
            <a:spAutoFit/>
          </a:bodyPr>
          <a:lstStyle/>
          <a:p>
            <a:r>
              <a:rPr lang="ar-SA" sz="4000" b="1" dirty="0"/>
              <a:t>3- مع انتشار أفكار جديدة حول كروية الأرض وخصوصا بعد أن ظهر كتاب </a:t>
            </a:r>
            <a:r>
              <a:rPr lang="en-US" sz="4000" b="1" dirty="0"/>
              <a:t>Mundi </a:t>
            </a:r>
            <a:r>
              <a:rPr lang="ar-SA" sz="4000" b="1" dirty="0"/>
              <a:t> لمؤلفة الفرنسي </a:t>
            </a:r>
            <a:r>
              <a:rPr lang="en-US" sz="4000" b="1" dirty="0" err="1"/>
              <a:t>D'Ailly</a:t>
            </a:r>
            <a:r>
              <a:rPr lang="en-US" sz="4000" b="1" dirty="0"/>
              <a:t> </a:t>
            </a:r>
            <a:r>
              <a:rPr lang="ar-SA" sz="4000" b="1" dirty="0"/>
              <a:t> فى بلجيكا فى العام 1485 اخذ الناس يميلون الي الاعتقاد بان بحرا واحدا يصل بين شواطئ أوروبا وأفريقيا واسيا ، اذا كان هذا صحيحا فليس ما يمنع من الوصول بحرا الي شواطئ أسيا من شواطئ أوروبا متجهين غربا وهذه الفكرة بذاتها كانت نقطة انطلاق لكثير من المغامرات .</a:t>
            </a:r>
            <a:endParaRPr lang="en-US" sz="4000" dirty="0"/>
          </a:p>
          <a:p>
            <a:r>
              <a:rPr lang="en-US" sz="4000" b="1" dirty="0"/>
              <a:t> </a:t>
            </a:r>
            <a:endParaRPr lang="en-US" sz="4000" dirty="0"/>
          </a:p>
        </p:txBody>
      </p:sp>
    </p:spTree>
    <p:extLst>
      <p:ext uri="{BB962C8B-B14F-4D97-AF65-F5344CB8AC3E}">
        <p14:creationId xmlns:p14="http://schemas.microsoft.com/office/powerpoint/2010/main" val="620930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260648"/>
            <a:ext cx="8352928" cy="6124754"/>
          </a:xfrm>
          <a:prstGeom prst="rect">
            <a:avLst/>
          </a:prstGeom>
          <a:noFill/>
        </p:spPr>
        <p:txBody>
          <a:bodyPr wrap="square" rtlCol="1">
            <a:spAutoFit/>
          </a:bodyPr>
          <a:lstStyle/>
          <a:p>
            <a:r>
              <a:rPr lang="ar-SA" sz="2800" b="1" dirty="0"/>
              <a:t>- سيطرة العثمانيين على الشرق الأوسط :</a:t>
            </a:r>
            <a:endParaRPr lang="en-US" sz="2800" dirty="0"/>
          </a:p>
          <a:p>
            <a:r>
              <a:rPr lang="ar-SA" sz="2800" b="1" dirty="0"/>
              <a:t>منذ أقدم الأزمان كانت تجارة أوروبا مع الشرق وبصورة خاصة مع الهند تتم عبر بلدان الشرق الأوسط . فبضائع الهند وخصوصا الافاويه والبهارات المعتبرة فى أوروبا من أسباب الرفاء المطلوبة والمتخذة من قبل التجار كمصدر اساسى من مصادر الربح الوفير ، كانت تصل الى أوروبا عن طريق الخليج العربى فالمرافئ السورية ومن سوريا كان تجار جنوى والبندقية يتولون نقلها الى أوروبا محققين بذلك أرباحا كبيرة . ومع ظهور الإمبراطورية العثمانية ونسو قوتها المتزايد أخذت تضع العراقيل أمام تجارة أوروبا مع الشرق الأقصى حتى قضت عليها تقريبا فى أواخر القرن الخامس عشر فضلا عن الضرائب الجمركية المتصاعدة التى كان يفرضها مماليك مصر ومن هنا بدأ الناس فى أوروبا يتساءلون عن إمكانية الوصول الى الهند والاتجار معها مباشرة للتخلص من سيطرة العثمانيين المتزايدة على تجارتهم .</a:t>
            </a:r>
            <a:endParaRPr lang="en-US" sz="2800" dirty="0"/>
          </a:p>
          <a:p>
            <a:r>
              <a:rPr lang="ar-SA" sz="2800" b="1" dirty="0"/>
              <a:t> </a:t>
            </a:r>
            <a:endParaRPr lang="en-US" sz="2800" dirty="0"/>
          </a:p>
        </p:txBody>
      </p:sp>
    </p:spTree>
    <p:extLst>
      <p:ext uri="{BB962C8B-B14F-4D97-AF65-F5344CB8AC3E}">
        <p14:creationId xmlns:p14="http://schemas.microsoft.com/office/powerpoint/2010/main" val="3916872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60648"/>
            <a:ext cx="8568952" cy="5078313"/>
          </a:xfrm>
          <a:prstGeom prst="rect">
            <a:avLst/>
          </a:prstGeom>
          <a:noFill/>
        </p:spPr>
        <p:txBody>
          <a:bodyPr wrap="square" rtlCol="1">
            <a:spAutoFit/>
          </a:bodyPr>
          <a:lstStyle/>
          <a:p>
            <a:r>
              <a:rPr lang="ar-SA" sz="5400" b="1" dirty="0"/>
              <a:t>- الرغبة فى نشر الدين المسيحى : </a:t>
            </a:r>
            <a:endParaRPr lang="en-US" sz="5400" dirty="0"/>
          </a:p>
          <a:p>
            <a:r>
              <a:rPr lang="ar-SA" sz="5400" b="1" dirty="0"/>
              <a:t>كانت هناك رغبة ملحه لدى الكثيرين وخاصة فى الاوساط المتدينه فى العمل على نشر الدين المسيحى فى تلك البلدان التى كانوا يفترضونها وثنية .</a:t>
            </a:r>
            <a:endParaRPr lang="en-US" sz="5400" b="1" dirty="0"/>
          </a:p>
          <a:p>
            <a:r>
              <a:rPr lang="ar-SA" sz="5400" b="1" dirty="0"/>
              <a:t> </a:t>
            </a:r>
            <a:endParaRPr lang="en-US" sz="5400" dirty="0"/>
          </a:p>
        </p:txBody>
      </p:sp>
    </p:spTree>
    <p:extLst>
      <p:ext uri="{BB962C8B-B14F-4D97-AF65-F5344CB8AC3E}">
        <p14:creationId xmlns:p14="http://schemas.microsoft.com/office/powerpoint/2010/main" val="2130076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764704"/>
            <a:ext cx="7848872" cy="923330"/>
          </a:xfrm>
          <a:prstGeom prst="rect">
            <a:avLst/>
          </a:prstGeom>
          <a:noFill/>
        </p:spPr>
        <p:txBody>
          <a:bodyPr wrap="square" rtlCol="1">
            <a:spAutoFit/>
          </a:bodyPr>
          <a:lstStyle/>
          <a:p>
            <a:r>
              <a:rPr lang="ar-SA" sz="5400" dirty="0"/>
              <a:t>اكتشاف الطرق البحرية </a:t>
            </a:r>
            <a:endParaRPr lang="ar-EG" sz="5400" dirty="0"/>
          </a:p>
        </p:txBody>
      </p:sp>
    </p:spTree>
    <p:extLst>
      <p:ext uri="{BB962C8B-B14F-4D97-AF65-F5344CB8AC3E}">
        <p14:creationId xmlns:p14="http://schemas.microsoft.com/office/powerpoint/2010/main" val="26258632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1302</Words>
  <Application>Microsoft Office PowerPoint</Application>
  <PresentationFormat>On-screen Show (4:3)</PresentationFormat>
  <Paragraphs>38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WORLD</dc:creator>
  <cp:lastModifiedBy>TECHNOLOGY WORLD</cp:lastModifiedBy>
  <cp:revision>5</cp:revision>
  <dcterms:created xsi:type="dcterms:W3CDTF">2015-11-13T09:32:10Z</dcterms:created>
  <dcterms:modified xsi:type="dcterms:W3CDTF">2015-11-13T10:18:36Z</dcterms:modified>
</cp:coreProperties>
</file>